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EE401711-02DC-4F5A-B0A4-D7A4CFB82638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336BD-BA89-4B92-9DBC-679F61142570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CB5C7-A3C7-439B-802A-DFE3FCA7ADBD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E65EA-47B7-4DBF-958B-A3D4DA4F431A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A4AAA-CF98-48DB-9517-D7ADD1FD1213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9F696-D0E7-4C66-925E-251F9C0B0F21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732E-4FBC-4B01-A175-6B1CAC9B226D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AFC5-17E4-4A26-A144-49682BD36ECA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79482-E0DA-4858-9A19-F8B792C0C3D9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A69-C0BC-4A5A-8FE4-5D0B5D0F11EE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3B61-F054-442D-881D-6A81C2774BFE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8CD3A-8283-4FC4-856C-D5E0BF662449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FEE8-FC08-4C54-BE1B-81CB6CA05FC8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A528B-AADB-4276-9F0D-B13FCF86F309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497F-A1E4-4C0B-8811-954A59B26923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24E7-1432-4F89-B9E6-59843C6C91FE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AAD9C-D29C-4D1E-A739-CC3C95B41085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DC48ED7C-D9A5-4EA8-B309-6E368BFA8F2B}" type="datetimeFigureOut">
              <a:rPr lang="en-US" dirty="0"/>
              <a:t>6/12/2021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24B163-0703-4F1D-AE67-458EC98F2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Freeform 17">
            <a:extLst>
              <a:ext uri="{FF2B5EF4-FFF2-40B4-BE49-F238E27FC236}">
                <a16:creationId xmlns:a16="http://schemas.microsoft.com/office/drawing/2014/main" id="{51B06E2B-02FB-40CF-92B6-5C3F0B807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 descr="Neat empty education desk">
            <a:extLst>
              <a:ext uri="{FF2B5EF4-FFF2-40B4-BE49-F238E27FC236}">
                <a16:creationId xmlns:a16="http://schemas.microsoft.com/office/drawing/2014/main" id="{5F6EAA39-2E77-4736-A680-98E34965E8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52" r="1" b="1"/>
          <a:stretch/>
        </p:blipFill>
        <p:spPr>
          <a:xfrm rot="21420000">
            <a:off x="-172618" y="-284663"/>
            <a:ext cx="11323865" cy="6300024"/>
          </a:xfrm>
          <a:custGeom>
            <a:avLst/>
            <a:gdLst/>
            <a:ahLst/>
            <a:cxnLst/>
            <a:rect l="l" t="t" r="r" b="b"/>
            <a:pathLst>
              <a:path w="11323865" h="6300024">
                <a:moveTo>
                  <a:pt x="362583" y="0"/>
                </a:moveTo>
                <a:lnTo>
                  <a:pt x="11323865" y="574457"/>
                </a:lnTo>
                <a:lnTo>
                  <a:pt x="11323865" y="6300024"/>
                </a:lnTo>
                <a:lnTo>
                  <a:pt x="0" y="6300024"/>
                </a:lnTo>
                <a:lnTo>
                  <a:pt x="330170" y="0"/>
                </a:lnTo>
                <a:close/>
              </a:path>
            </a:pathLst>
          </a:custGeom>
        </p:spPr>
      </p:pic>
      <p:sp>
        <p:nvSpPr>
          <p:cNvPr id="13" name="Freeform 19">
            <a:extLst>
              <a:ext uri="{FF2B5EF4-FFF2-40B4-BE49-F238E27FC236}">
                <a16:creationId xmlns:a16="http://schemas.microsoft.com/office/drawing/2014/main" id="{55BC2A94-231F-4E3D-9935-C12EDD5A1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1D6D8CF7-ED5F-41A9-8A89-1E7AEAD43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8288" y="2698990"/>
            <a:ext cx="11338098" cy="3612111"/>
          </a:xfrm>
          <a:custGeom>
            <a:avLst/>
            <a:gdLst>
              <a:gd name="connsiteX0" fmla="*/ 0 w 11329257"/>
              <a:gd name="connsiteY0" fmla="*/ 1672253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0 w 11329257"/>
              <a:gd name="connsiteY4" fmla="*/ 1672253 h 3112578"/>
              <a:gd name="connsiteX0" fmla="*/ 8467 w 11329257"/>
              <a:gd name="connsiteY0" fmla="*/ 994919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8467 w 11329257"/>
              <a:gd name="connsiteY4" fmla="*/ 994919 h 3112578"/>
              <a:gd name="connsiteX0" fmla="*/ 814 w 11330070"/>
              <a:gd name="connsiteY0" fmla="*/ 732453 h 3112578"/>
              <a:gd name="connsiteX1" fmla="*/ 11202554 w 11330070"/>
              <a:gd name="connsiteY1" fmla="*/ 0 h 3112578"/>
              <a:gd name="connsiteX2" fmla="*/ 11330070 w 11330070"/>
              <a:gd name="connsiteY2" fmla="*/ 2508571 h 3112578"/>
              <a:gd name="connsiteX3" fmla="*/ 813 w 11330070"/>
              <a:gd name="connsiteY3" fmla="*/ 3112578 h 3112578"/>
              <a:gd name="connsiteX4" fmla="*/ 814 w 11330070"/>
              <a:gd name="connsiteY4" fmla="*/ 732453 h 3112578"/>
              <a:gd name="connsiteX0" fmla="*/ 375 w 11338098"/>
              <a:gd name="connsiteY0" fmla="*/ 622387 h 3112578"/>
              <a:gd name="connsiteX1" fmla="*/ 11210582 w 11338098"/>
              <a:gd name="connsiteY1" fmla="*/ 0 h 3112578"/>
              <a:gd name="connsiteX2" fmla="*/ 11338098 w 11338098"/>
              <a:gd name="connsiteY2" fmla="*/ 2508571 h 3112578"/>
              <a:gd name="connsiteX3" fmla="*/ 8841 w 11338098"/>
              <a:gd name="connsiteY3" fmla="*/ 3112578 h 3112578"/>
              <a:gd name="connsiteX4" fmla="*/ 375 w 11338098"/>
              <a:gd name="connsiteY4" fmla="*/ 622387 h 3112578"/>
              <a:gd name="connsiteX0" fmla="*/ 375 w 11338098"/>
              <a:gd name="connsiteY0" fmla="*/ 10203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1020320 h 3510511"/>
              <a:gd name="connsiteX0" fmla="*/ 375 w 11338098"/>
              <a:gd name="connsiteY0" fmla="*/ 6647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64720 h 3510511"/>
              <a:gd name="connsiteX0" fmla="*/ 375 w 11338098"/>
              <a:gd name="connsiteY0" fmla="*/ 605454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05454 h 3510511"/>
              <a:gd name="connsiteX0" fmla="*/ 375 w 11338098"/>
              <a:gd name="connsiteY0" fmla="*/ 707054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707054 h 3612111"/>
              <a:gd name="connsiteX0" fmla="*/ 375 w 11338098"/>
              <a:gd name="connsiteY0" fmla="*/ 571588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571588 h 36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5A88A-5562-4636-B9F1-BB5BE30B8C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496980" y="3221623"/>
            <a:ext cx="10264470" cy="1250066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L</a:t>
            </a:r>
            <a:r>
              <a:rPr lang="en-AS">
                <a:solidFill>
                  <a:schemeClr val="bg1"/>
                </a:solidFill>
              </a:rPr>
              <a:t>esson on citations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7" name="5-Point Star 12">
            <a:extLst>
              <a:ext uri="{FF2B5EF4-FFF2-40B4-BE49-F238E27FC236}">
                <a16:creationId xmlns:a16="http://schemas.microsoft.com/office/drawing/2014/main" id="{1EE786A1-8306-4AFF-A7D9-0A92DFA1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EE8CD-3C32-4CD7-9DED-C462ABC8B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538344" y="4356657"/>
            <a:ext cx="10271534" cy="4941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AS" sz="2600">
                <a:solidFill>
                  <a:schemeClr val="bg1"/>
                </a:solidFill>
              </a:rPr>
              <a:t>13th June 2021</a:t>
            </a:r>
            <a:endParaRPr lang="en-GB" sz="2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2DE39-B47D-417A-AF21-910C0A34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8409" y="76674"/>
            <a:ext cx="3072869" cy="838200"/>
          </a:xfrm>
        </p:spPr>
        <p:txBody>
          <a:bodyPr>
            <a:normAutofit/>
          </a:bodyPr>
          <a:lstStyle/>
          <a:p>
            <a:r>
              <a:rPr lang="en-AS" sz="4400" dirty="0"/>
              <a:t>Practise 2</a:t>
            </a:r>
            <a:endParaRPr lang="en-GB" sz="4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2291D6-46F3-49BE-B424-E2C74A2BA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ite Me Movie">
            <a:hlinkClick r:id="" action="ppaction://media"/>
            <a:extLst>
              <a:ext uri="{FF2B5EF4-FFF2-40B4-BE49-F238E27FC236}">
                <a16:creationId xmlns:a16="http://schemas.microsoft.com/office/drawing/2014/main" id="{0737D436-2E15-46D4-83F8-0DEEEAFB32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257" y="914874"/>
            <a:ext cx="6557897" cy="377079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2D1C33-7C82-4A88-A1B8-DB150144D79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7790189" y="914874"/>
            <a:ext cx="3686795" cy="4571526"/>
          </a:xfrm>
        </p:spPr>
      </p:pic>
    </p:spTree>
    <p:extLst>
      <p:ext uri="{BB962C8B-B14F-4D97-AF65-F5344CB8AC3E}">
        <p14:creationId xmlns:p14="http://schemas.microsoft.com/office/powerpoint/2010/main" val="265182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ED2099-468F-4307-8F5E-FE5985AD4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 rot="21600000"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46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CA964-F885-49F3-8A70-EF273CE0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S" dirty="0"/>
              <a:t>Lesson Objective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4C9EA-9C8A-452B-B2CA-07BD48741A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sz="3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T</a:t>
            </a:r>
            <a:r>
              <a:rPr lang="en-AS" sz="3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o </a:t>
            </a:r>
            <a:r>
              <a:rPr lang="en-GB" sz="3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show exemplar MLA referencing</a:t>
            </a:r>
            <a:r>
              <a:rPr lang="en-AS" sz="3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and citations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80104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315441-A8EA-460A-81D8-41D7FAAE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>
            <a:extLst>
              <a:ext uri="{FF2B5EF4-FFF2-40B4-BE49-F238E27FC236}">
                <a16:creationId xmlns:a16="http://schemas.microsoft.com/office/drawing/2014/main" id="{743D5B12-1BF6-474A-BD79-9D4C6E24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7C66B4F-072A-4BD7-8F80-F44CEB0A6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C8B59C54-4F68-43F8-B19C-3DB918211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E369FE83-E554-4534-8CC0-6839EF618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0" name="5-Point Star 24">
            <a:extLst>
              <a:ext uri="{FF2B5EF4-FFF2-40B4-BE49-F238E27FC236}">
                <a16:creationId xmlns:a16="http://schemas.microsoft.com/office/drawing/2014/main" id="{60B26554-3B75-4A38-BDF0-7D9A691B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A4CD658-8FD7-41B8-B049-63EE46485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9C3443C-2B1C-4971-AA8E-D060B6BDC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78385892-64CA-4FCF-86A9-6AC78CB27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4C13D2-8EC8-4063-AA37-62FE1CDB3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/>
              <a:t>Why cite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CB4377E-B4CD-4CCA-B078-329AFCC01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7174360-58A1-486E-AA1A-E53060583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37" y="5752622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0CEAB97-06CD-475C-944F-2E033C566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39CFD4-68E5-4FB4-BDD2-49507B9B43E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5321367" y="1076960"/>
            <a:ext cx="6174771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05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FCF9-4E64-43D8-BFA6-B613DD101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1" y="198121"/>
            <a:ext cx="10396882" cy="852488"/>
          </a:xfrm>
        </p:spPr>
        <p:txBody>
          <a:bodyPr/>
          <a:lstStyle/>
          <a:p>
            <a:r>
              <a:rPr lang="en-AS" dirty="0"/>
              <a:t>What to cite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3BFB27-E038-4BEA-A50C-3EEBC461D42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30029" y="1050608"/>
            <a:ext cx="10371054" cy="4364671"/>
          </a:xfrm>
        </p:spPr>
      </p:pic>
    </p:spTree>
    <p:extLst>
      <p:ext uri="{BB962C8B-B14F-4D97-AF65-F5344CB8AC3E}">
        <p14:creationId xmlns:p14="http://schemas.microsoft.com/office/powerpoint/2010/main" val="196962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7E358-C811-46CA-9B06-AD6592C6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240" y="219690"/>
            <a:ext cx="9670442" cy="887750"/>
          </a:xfrm>
        </p:spPr>
        <p:txBody>
          <a:bodyPr/>
          <a:lstStyle/>
          <a:p>
            <a:r>
              <a:rPr lang="en-AS" dirty="0"/>
              <a:t>When to cite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34C09D-3EF0-4619-9D55-6082670389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56640" y="1107440"/>
            <a:ext cx="10026042" cy="4511040"/>
          </a:xfrm>
        </p:spPr>
      </p:pic>
    </p:spTree>
    <p:extLst>
      <p:ext uri="{BB962C8B-B14F-4D97-AF65-F5344CB8AC3E}">
        <p14:creationId xmlns:p14="http://schemas.microsoft.com/office/powerpoint/2010/main" val="1358177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DAF5A-4577-4FF8-A457-B26826AB7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31451"/>
            <a:ext cx="10396882" cy="765830"/>
          </a:xfrm>
        </p:spPr>
        <p:txBody>
          <a:bodyPr>
            <a:normAutofit fontScale="90000"/>
          </a:bodyPr>
          <a:lstStyle/>
          <a:p>
            <a:r>
              <a:rPr lang="en-AS" dirty="0"/>
              <a:t>When to cite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249D2D-453B-40F1-AF0E-BB6A5451C91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60650" y="1097281"/>
            <a:ext cx="9263868" cy="4277995"/>
          </a:xfrm>
        </p:spPr>
      </p:pic>
    </p:spTree>
    <p:extLst>
      <p:ext uri="{BB962C8B-B14F-4D97-AF65-F5344CB8AC3E}">
        <p14:creationId xmlns:p14="http://schemas.microsoft.com/office/powerpoint/2010/main" val="1799319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7A4B6-C3B2-4676-B8D4-F550A088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81" y="228600"/>
            <a:ext cx="10396882" cy="796925"/>
          </a:xfrm>
        </p:spPr>
        <p:txBody>
          <a:bodyPr>
            <a:normAutofit fontScale="90000"/>
          </a:bodyPr>
          <a:lstStyle/>
          <a:p>
            <a:r>
              <a:rPr lang="en-GB" dirty="0"/>
              <a:t>H</a:t>
            </a:r>
            <a:r>
              <a:rPr lang="en-AS" dirty="0"/>
              <a:t>ow to cite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C21B7B-DB32-436A-8592-5AE05E0B88C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27759" y="1148080"/>
            <a:ext cx="9934603" cy="4410075"/>
          </a:xfrm>
        </p:spPr>
      </p:pic>
    </p:spTree>
    <p:extLst>
      <p:ext uri="{BB962C8B-B14F-4D97-AF65-F5344CB8AC3E}">
        <p14:creationId xmlns:p14="http://schemas.microsoft.com/office/powerpoint/2010/main" val="2231777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315441-A8EA-460A-81D8-41D7FAAE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6" name="Freeform 11">
            <a:extLst>
              <a:ext uri="{FF2B5EF4-FFF2-40B4-BE49-F238E27FC236}">
                <a16:creationId xmlns:a16="http://schemas.microsoft.com/office/drawing/2014/main" id="{743D5B12-1BF6-474A-BD79-9D4C6E24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97C66B4F-072A-4BD7-8F80-F44CEB0A6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25">
            <a:extLst>
              <a:ext uri="{FF2B5EF4-FFF2-40B4-BE49-F238E27FC236}">
                <a16:creationId xmlns:a16="http://schemas.microsoft.com/office/drawing/2014/main" id="{C8B59C54-4F68-43F8-B19C-3DB918211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E369FE83-E554-4534-8CC0-6839EF618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4" name="5-Point Star 24">
            <a:extLst>
              <a:ext uri="{FF2B5EF4-FFF2-40B4-BE49-F238E27FC236}">
                <a16:creationId xmlns:a16="http://schemas.microsoft.com/office/drawing/2014/main" id="{60B26554-3B75-4A38-BDF0-7D9A691B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A4CD658-8FD7-41B8-B049-63EE46485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9C3443C-2B1C-4971-AA8E-D060B6BDC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0"/>
            <a:ext cx="4632997" cy="6858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78385892-64CA-4FCF-86A9-6AC78CB27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93205" cy="657664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153FAD-C5CB-478C-8C56-2CE763821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3" y="1304458"/>
            <a:ext cx="3326650" cy="29017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/>
              <a:t>How to cite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CB4377E-B4CD-4CCA-B078-329AFCC01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856" y="0"/>
            <a:ext cx="4248871" cy="226225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174360-58A1-486E-AA1A-E53060583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37" y="5752622"/>
            <a:ext cx="4250216" cy="780581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0CEAB97-06CD-475C-944F-2E033C566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1883" y="450792"/>
            <a:ext cx="6636823" cy="5950008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8465DFD-5817-46F9-B34D-0D684C0DBC1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4741803" y="243205"/>
            <a:ext cx="7336981" cy="621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93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CEEBA-F7AE-489F-A726-0F29C7A2A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12" y="685800"/>
            <a:ext cx="3072869" cy="1151965"/>
          </a:xfrm>
        </p:spPr>
        <p:txBody>
          <a:bodyPr>
            <a:normAutofit/>
          </a:bodyPr>
          <a:lstStyle/>
          <a:p>
            <a:r>
              <a:rPr lang="en-AS" sz="3700" dirty="0"/>
              <a:t>Practise 1</a:t>
            </a:r>
            <a:br>
              <a:rPr lang="en-AS" sz="3700" dirty="0"/>
            </a:br>
            <a:endParaRPr lang="en-GB" sz="37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2291D6-46F3-49BE-B424-E2C74A2BA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ite Me Images #1">
            <a:hlinkClick r:id="" action="ppaction://media"/>
            <a:extLst>
              <a:ext uri="{FF2B5EF4-FFF2-40B4-BE49-F238E27FC236}">
                <a16:creationId xmlns:a16="http://schemas.microsoft.com/office/drawing/2014/main" id="{F54CCCA5-F177-407A-AAFE-22F0BE5766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257" y="598820"/>
            <a:ext cx="6557897" cy="37707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9B38A-10E8-4DCF-B9A0-7AF800D82B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06592" y="2071048"/>
            <a:ext cx="3076090" cy="2837943"/>
          </a:xfrm>
        </p:spPr>
        <p:txBody>
          <a:bodyPr>
            <a:normAutofit/>
          </a:bodyPr>
          <a:lstStyle/>
          <a:p>
            <a:endParaRPr lang="en-A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7B9E42-D7C8-4BAE-B2FA-E1F7BF334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6171" y="1402080"/>
            <a:ext cx="4145589" cy="44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5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29</TotalTime>
  <Words>40</Words>
  <Application>Microsoft Office PowerPoint</Application>
  <PresentationFormat>Widescreen</PresentationFormat>
  <Paragraphs>12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Impact</vt:lpstr>
      <vt:lpstr>Main Event</vt:lpstr>
      <vt:lpstr>Lesson on citations</vt:lpstr>
      <vt:lpstr>Lesson Objective</vt:lpstr>
      <vt:lpstr>Why cite</vt:lpstr>
      <vt:lpstr>What to cite</vt:lpstr>
      <vt:lpstr>When to cite</vt:lpstr>
      <vt:lpstr>When to cite</vt:lpstr>
      <vt:lpstr>How to cite</vt:lpstr>
      <vt:lpstr>How to cite</vt:lpstr>
      <vt:lpstr>Practise 1 </vt:lpstr>
      <vt:lpstr>Practise 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on citations</dc:title>
  <dc:creator>Jennifer Agacy Schokhman</dc:creator>
  <cp:lastModifiedBy>Jennifer Agacy Schokhman</cp:lastModifiedBy>
  <cp:revision>9</cp:revision>
  <dcterms:created xsi:type="dcterms:W3CDTF">2021-06-12T17:04:03Z</dcterms:created>
  <dcterms:modified xsi:type="dcterms:W3CDTF">2021-06-12T17:33:56Z</dcterms:modified>
</cp:coreProperties>
</file>